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7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75" r:id="rId12"/>
    <p:sldId id="276" r:id="rId13"/>
    <p:sldId id="277" r:id="rId14"/>
    <p:sldId id="278" r:id="rId15"/>
    <p:sldId id="279" r:id="rId16"/>
    <p:sldId id="282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33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33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33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33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33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0066"/>
    <a:srgbClr val="000099"/>
    <a:srgbClr val="990099"/>
    <a:srgbClr val="800080"/>
    <a:srgbClr val="00CC00"/>
    <a:srgbClr val="FFFF00"/>
    <a:srgbClr val="3333CC"/>
    <a:srgbClr val="00FF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161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A7402-0BC0-4CCD-A194-C08C3B607A7D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CF5E4-1935-4856-A596-89926C40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CF5E4-1935-4856-A596-89926C400DE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3A66C-D5AF-4C6A-8562-5BE9FC6623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E664B-09CC-4396-AB32-2B3FD30342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6EDC4-51CC-47BC-84A7-43B0965C6A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4E431-81A6-4837-B56C-C6BA8CE4EC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FB363-848D-486F-8369-24F87D3D87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4FDB3-C33E-42F5-A0E0-10BED6D534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6D3D-9069-4233-8918-C5513C131F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0A1A6-1482-451B-8B68-2837267C32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CABCD-C254-4CFE-B778-115D66780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A81D4-4AFE-4E54-80CD-61381B5565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627DC-F202-45B7-855A-F19D7DB632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ED7793F-874E-46F1-A53E-FDCE9E1CECA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7786742" cy="857272"/>
          </a:xfrm>
        </p:spPr>
        <p:txBody>
          <a:bodyPr anchor="t"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тему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-428660" y="1714488"/>
            <a:ext cx="8215370" cy="1643074"/>
          </a:xfrm>
        </p:spPr>
        <p:txBody>
          <a:bodyPr/>
          <a:lstStyle/>
          <a:p>
            <a:pPr>
              <a:buNone/>
            </a:pPr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“Найважливіші</a:t>
            </a:r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білки для організму </a:t>
            </a:r>
            <a:r>
              <a:rPr lang="uk-UA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людини”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4857760"/>
            <a:ext cx="6072230" cy="126840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Виконала учениця 11-А класу</a:t>
            </a:r>
          </a:p>
          <a:p>
            <a:pPr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Сьомушкіна Маргарита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Інсулін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nsu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5857884" cy="4520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5214974" cy="928686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Інсулін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785926"/>
            <a:ext cx="9358346" cy="4340237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Інсулін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гормон,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клітинах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хвості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підшлункової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залози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інсуліну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глюкози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               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Цей гормон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аспектів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практично у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тканинах.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Інсулін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збільшує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проникність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мембран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глюкози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стимулює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глюкози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глікоген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печінці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м'язах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підсилює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синтез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Інсулін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00570"/>
            <a:ext cx="9144000" cy="235743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Цукровий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діабет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1-го 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типу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секреції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інсуліну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руйнування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причина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цукрового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діабету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2-го 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типу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інсуліну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vz.kiev.ua/wp-content/uploads/2012/09/Binder1.pdf-Adobe-Acrobat-Pro_%D0%A1%D1%82%D1%80%D0%B0%D0%BD%D0%B8%D1%86%D0%B0_16_%D0%98%D0%B7%D0%BE%D0%B1%D1%80%D0%B0%D0%B6%D0%B5%D0%BD%D0%B8%D0%B5_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429124" cy="3206091"/>
          </a:xfrm>
          <a:prstGeom prst="rect">
            <a:avLst/>
          </a:prstGeom>
          <a:noFill/>
        </p:spPr>
      </p:pic>
      <p:pic>
        <p:nvPicPr>
          <p:cNvPr id="25604" name="Picture 4" descr="http://www.copywriter-yastrebova.com/wp-content/uploads/2013/08/%D0%A1%D0%B0%D1%85%D0%B0%D1%80%D0%BD%D1%8B%D0%B9-%D0%B4%D0%B8%D0%B0%D0%B1%D0%B5%D1%82-%D1%8D%D0%BF%D0%B8%D0%B4%D0%B5%D0%BC%D0%B8%D1%8F-21-%D0%B2%D0%B5%D0%BA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429256" cy="113191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Інсулін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5000636"/>
            <a:ext cx="9358346" cy="1125527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цукрового діабету варто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займатися спортом, правильно харчуватися, контролювати масу тіла та уникати стресів. </a:t>
            </a:r>
            <a:endParaRPr lang="ru-RU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brestgp1.by/assets/templates/images/z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1680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429256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Колаген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www.cryst.bbk.ac.uk/PPS2/projects/pauly/proline/collagen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50500"/>
            <a:ext cx="3995741" cy="4278818"/>
          </a:xfrm>
          <a:prstGeom prst="rect">
            <a:avLst/>
          </a:prstGeom>
          <a:noFill/>
        </p:spPr>
      </p:pic>
      <p:pic>
        <p:nvPicPr>
          <p:cNvPr id="28678" name="Picture 6" descr="http://www.nedug.ru/common/data/pub/images/articles/80184/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28628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Колаген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785794"/>
            <a:ext cx="9429784" cy="5340369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Колаген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фібрилярний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білок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становить основу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сполучної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сухожиль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кісток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хрящів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дерми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еластичність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Колаген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найпоширенішим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білком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25% до 35%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синтезу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колагену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спадкових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«хвороба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скляної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вроджений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рахіт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вроджена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ламкість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кісток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Характерним проявом цих захворювань є пошкодження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хрящів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кісткової системи, наявність вад серцевих клапанів.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5214974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Колаген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8929718" cy="1697031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косметології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омолодження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догляду за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шкірою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декольте,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догляді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жирною проблемною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шкірою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лікувального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тонізуючого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масажу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viridis.ua/upload/articles/0c5cb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571612"/>
            <a:ext cx="728667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429256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Колаген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4500570"/>
            <a:ext cx="9429784" cy="162559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популярності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ясні та рибні 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страви,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салати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колагеном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науковці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ставляться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скептично,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людський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погано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засвоює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колаген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через великий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молекул.</a:t>
            </a:r>
            <a:endParaRPr lang="ru-RU" sz="2800" dirty="0">
              <a:solidFill>
                <a:schemeClr val="accent4"/>
              </a:solidFill>
            </a:endParaRPr>
          </a:p>
        </p:txBody>
      </p:sp>
      <p:pic>
        <p:nvPicPr>
          <p:cNvPr id="31746" name="Picture 2" descr="http://ona-znaet.ru/statii/da/2/35/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781547" cy="3181871"/>
          </a:xfrm>
          <a:prstGeom prst="rect">
            <a:avLst/>
          </a:prstGeom>
          <a:noFill/>
        </p:spPr>
      </p:pic>
      <p:pic>
        <p:nvPicPr>
          <p:cNvPr id="31748" name="Picture 4" descr="http://artofcare.ru/files/images1/4/3166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890989" cy="3271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357818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Колаген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4500570"/>
            <a:ext cx="9358346" cy="162559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Колаген використовується для виготовлення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фотографічної емульсії,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яка наноситься тонким шаром на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целюлоїдну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плівку і виконує функцію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світлочутливого шару фотоматеріалу.</a:t>
            </a:r>
            <a:endParaRPr lang="ru-RU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demiart.ru/forum/uploads1/post-96319-1218895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000924" cy="3149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5072098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Колаген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4572008"/>
            <a:ext cx="9429784" cy="1643074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2005 році вченим вдалося виділити колаген зі збережених м'яких тканин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тиранозавра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використовувати його хімічний склад як ще один доказ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спорідненості динозаврів із сучасними птахами</a:t>
            </a:r>
            <a:endParaRPr lang="ru-RU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xn--80aqafcrtq.cc/img/4/8/2/%D0%A2%D0%B8%D1%80%D0%B0%D0%BD%D0%BE%D0%B7%D0%B0%D0%B2%D1%80%20%D1%80%D0%B5%D0%BA%D1%81,%20%D1%81%D1%82%D0%BE%D0%B9%D0%BA%D0%B0,%20%D1%82%D0%B5%D0%BC%D0%BD%D0%BE,%20%D0%BF%D0%B0%D1%81%D1%82%D1%8C,%20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738903" cy="3071834"/>
          </a:xfrm>
          <a:prstGeom prst="rect">
            <a:avLst/>
          </a:prstGeom>
          <a:noFill/>
        </p:spPr>
      </p:pic>
      <p:pic>
        <p:nvPicPr>
          <p:cNvPr id="34820" name="Picture 4" descr="http://paon.at.ua/_si/0/266368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442912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5364163" cy="796925"/>
          </a:xfrm>
        </p:spPr>
        <p:txBody>
          <a:bodyPr/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Загальна характеристика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5784" y="1285860"/>
            <a:ext cx="9644130" cy="5214974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uk-UA" sz="28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 органічні високомолекулярні сполуки, побудовані із залишків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амінокислот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об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єднаних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пептидними </a:t>
            </a:r>
            <a:r>
              <a:rPr lang="uk-UA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язками</a:t>
            </a: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>
              <a:buNone/>
            </a:pP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організмі людини налічується близько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п'яти мільйонів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різноманітних білків, які складають 15- 20% маси тіла.</a:t>
            </a:r>
            <a:endParaRPr lang="ru-RU" sz="2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Молекули білка виконують в організмі багато різноманітних функцій: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каталітичну, структурну, захисну, </a:t>
            </a:r>
            <a:r>
              <a:rPr lang="uk-UA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запасаючу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, регуляторну, сигнальну, транспортну, рецепторну, моторну.</a:t>
            </a:r>
          </a:p>
          <a:p>
            <a:pPr>
              <a:buNone/>
            </a:pPr>
            <a:r>
              <a:rPr lang="uk-UA" sz="2800" b="1" i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Назви деяких білків ми чуємо кожного дня, без них неможливо уявити наше існування.</a:t>
            </a:r>
          </a:p>
          <a:p>
            <a:pPr>
              <a:buNone/>
            </a:pPr>
            <a:r>
              <a:rPr lang="uk-UA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00694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Кератини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parikmaherskaya1.ru/wp-content/uploads/2010/10/kerat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786314" cy="4434259"/>
          </a:xfrm>
          <a:prstGeom prst="rect">
            <a:avLst/>
          </a:prstGeom>
          <a:noFill/>
        </p:spPr>
      </p:pic>
      <p:pic>
        <p:nvPicPr>
          <p:cNvPr id="35844" name="Picture 4" descr="https://upload.wikimedia.org/wikipedia/commons/8/8e/KeratinF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0758" y="1643050"/>
            <a:ext cx="4353242" cy="459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00694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Кератини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357298"/>
            <a:ext cx="9429784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Кератини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сімейство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фібрилярних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механічна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кератинів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рогові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похідні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епідермісу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волосся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нігті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роги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пір'я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дзьоб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Також існують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цитокератини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що утворюють елементи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цитоскелету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клітини.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Кератин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шкірі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пружність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спричиняють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інтенсивне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кератину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клітинами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мозолі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Кератизовані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епідермісу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безперервно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злущуються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заміщуються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лупа.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00694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Кератини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maiden.com.ua/wp-content/uploads/2012/10/he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871918" cy="5125121"/>
          </a:xfrm>
          <a:prstGeom prst="rect">
            <a:avLst/>
          </a:prstGeom>
          <a:noFill/>
        </p:spPr>
      </p:pic>
      <p:pic>
        <p:nvPicPr>
          <p:cNvPr id="36870" name="Picture 6" descr="http://content.fashinism.com/uimg/blog/2013/05/french-manic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00438"/>
            <a:ext cx="4714875" cy="3143250"/>
          </a:xfrm>
          <a:prstGeom prst="rect">
            <a:avLst/>
          </a:prstGeom>
          <a:noFill/>
        </p:spPr>
      </p:pic>
      <p:pic>
        <p:nvPicPr>
          <p:cNvPr id="36872" name="Picture 8" descr="http://www.morphology.dp.ua/_mp3/cytology-skelet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9796" y="1000108"/>
            <a:ext cx="3239922" cy="2447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Actin with ADP highlight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4"/>
            <a:ext cx="4786314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72132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Міозин та актин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jivitezdorovo.ru/wp-content/uploads/2011/12/aktomyos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552952" cy="2638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00694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Міозин та актин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285860"/>
            <a:ext cx="9358346" cy="484030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Міозин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фібрилярний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білок, один з головних компонентів скорочувальних волокон м'язів - </a:t>
            </a:r>
            <a:r>
              <a:rPr lang="uk-UA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міофібрил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Становить 40-60% загальної кількості м'язових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білків організму людини.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Міозин також здатний розщеплювати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АТФ кислоту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завдяки чому виникає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механічна енергія м</a:t>
            </a:r>
            <a:r>
              <a:rPr lang="en-US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скорочень.</a:t>
            </a:r>
          </a:p>
          <a:p>
            <a:pPr>
              <a:buNone/>
            </a:pP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Акт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vi-VN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vi-VN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— білок м'язової тканини, що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вступає в комплекс з міозином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утворю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ючи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актоміозин.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Обидва білки відграють важливу роль в утворенні </a:t>
            </a:r>
            <a:r>
              <a:rPr lang="uk-UA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цитоскелета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клітин.</a:t>
            </a:r>
            <a:endParaRPr lang="ru-RU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5286412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Міозин та актин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fitness-port.com.ua/images/%D0%BE%D1%81%D0%BD%D0%BE%D0%B2%D0%B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5210175" cy="2928957"/>
          </a:xfrm>
          <a:prstGeom prst="rect">
            <a:avLst/>
          </a:prstGeom>
          <a:noFill/>
        </p:spPr>
      </p:pic>
      <p:pic>
        <p:nvPicPr>
          <p:cNvPr id="39940" name="Picture 4" descr="http://animals-world.ru/wp-content/uploads/2014/02/mishechnaya-tka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5210175" cy="1733551"/>
          </a:xfrm>
          <a:prstGeom prst="rect">
            <a:avLst/>
          </a:prstGeom>
          <a:noFill/>
        </p:spPr>
      </p:pic>
      <p:pic>
        <p:nvPicPr>
          <p:cNvPr id="39942" name="Picture 6" descr="http://sportmassag.ru/userfiles/muscle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071546"/>
            <a:ext cx="3071834" cy="513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animal.lg.ua/images/belkovie-produkti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024574" cy="31432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3714752"/>
            <a:ext cx="9358346" cy="241141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Організм людини може синтезувати лише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20 амінокислот.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Однак для нормального функціонування організму це не достатньо, адже існують ще й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незамінні амінокислоти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які людина може отримати тільки з білковою їжею. Саме тому необхідно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правильно і збалансовано харчуватись.</a:t>
            </a:r>
            <a:endParaRPr lang="ru-RU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00694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286148"/>
          </a:xfrm>
        </p:spPr>
        <p:txBody>
          <a:bodyPr/>
          <a:lstStyle/>
          <a:p>
            <a:r>
              <a:rPr lang="uk-UA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Гемоглобін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http://www.cirlab.ru/upload/medialibrary/4f5/4f522630ec26dd5f95871293cea2da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143780" cy="4762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Гемоглобін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12"/>
            <a:ext cx="8686800" cy="5286388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Гемоглобін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складний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білок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четвертинну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структуру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залізо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здатний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зв'язуватися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киснем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забезпечуючи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 тканин. У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хребетних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еритроцитах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Чадний газ (</a:t>
            </a:r>
            <a:r>
              <a:rPr lang="de-DE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CO)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зв'язується з гемоглобіном крові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250 разів</a:t>
            </a:r>
            <a:r>
              <a:rPr lang="uk-UA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сильніше, ніж кисень, утворюючи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карбоксигемоглобін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HbCO</a:t>
            </a:r>
            <a:r>
              <a:rPr lang="de-DE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такому випадку блокуються процеси транспортування кисню, людина задихається і може померти.</a:t>
            </a:r>
          </a:p>
          <a:p>
            <a:pPr>
              <a:buNone/>
            </a:pPr>
            <a:endParaRPr lang="ru-RU" sz="28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Гемоглобін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46" y="1285860"/>
            <a:ext cx="4572032" cy="5143536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Дефіцит гемоглобіну може викликати хворобу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анемію</a:t>
            </a: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Підвищити вміст гемоглобіну допомагає споживання таких продуктів, як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яловичина, печінка та серце, помідори, буряк, яблука, чорнослив, гранат, смородина, гречана каша, чорний шоколад та червоне вино.</a:t>
            </a:r>
            <a:endParaRPr lang="ru-RU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http://fruitonews.ru/wp-content/uploads/pitanie-gemoglob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0370" y="1357298"/>
            <a:ext cx="4804310" cy="3286148"/>
          </a:xfrm>
          <a:prstGeom prst="rect">
            <a:avLst/>
          </a:prstGeom>
          <a:noFill/>
        </p:spPr>
      </p:pic>
      <p:pic>
        <p:nvPicPr>
          <p:cNvPr id="21511" name="Picture 7" descr="http://anliz.ru/wp-content/uploads/2012/11/gemoglob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4308" y="4643446"/>
            <a:ext cx="2669692" cy="2214554"/>
          </a:xfrm>
          <a:prstGeom prst="rect">
            <a:avLst/>
          </a:prstGeom>
          <a:noFill/>
        </p:spPr>
      </p:pic>
      <p:pic>
        <p:nvPicPr>
          <p:cNvPr id="21513" name="Picture 9" descr="http://daily-health.net/wp-content/uploads/2013/10/Pravilnoe-pitanie-pri-plohom-gemoglob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643422"/>
            <a:ext cx="235745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500098" y="549275"/>
            <a:ext cx="6572296" cy="796925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Імуноглобулін (антитіло)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http://hvatit-bolet.ru/images/169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733800" cy="3743325"/>
          </a:xfrm>
          <a:prstGeom prst="rect">
            <a:avLst/>
          </a:prstGeom>
          <a:noFill/>
        </p:spPr>
      </p:pic>
      <p:pic>
        <p:nvPicPr>
          <p:cNvPr id="20489" name="Picture 9" descr="http://krasnayakrov.ru/wp-content/uploads/2014/12/%D0%90%D0%BD%D0%B0%D0%BB%D0%B8%D0%B7-%D0%BA%D1%80%D0%BE%D0%B2%D0%B8-%D0%BD%D0%B0-%D0%B8%D0%BC%D0%BC%D1%83%D0%BD%D0%B8%D1%82%D0%B5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5199" y="2000240"/>
            <a:ext cx="4933471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Імуноглобулін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298"/>
            <a:ext cx="9144000" cy="5143536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Антитіл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vi-VN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імуноглобул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vi-VN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de-DE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vi-VN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білкові сполуки, які організм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людини </a:t>
            </a:r>
            <a:r>
              <a:rPr lang="vi-VN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виробляє у відповідь на чужорідні речовини, що потрапляють до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організму </a:t>
            </a:r>
            <a:r>
              <a:rPr lang="vi-VN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vi-VN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знищити або нейтралізувати потенційно небезпечні з них — бактерії, віруси, отрути та деякі інші речовини. Імуноглобуліни містяться в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сироватці крові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Є декілька типів антитіл. Одні з них безпосередньо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викликають загибель збудників інфекції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інші –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знешкоджують токсини, які виробляються ними.</a:t>
            </a:r>
            <a:r>
              <a:rPr lang="uk-UA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Треті – лише 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сигналізують про виявлення паразитів та збудників інфекцій</a:t>
            </a:r>
            <a:endParaRPr lang="ru-RU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Імуноглобулін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46" y="4572008"/>
            <a:ext cx="9644130" cy="1643074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Існують особливі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аллоантитіла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відіграють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процесах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відторгнення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несумісних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трансплантантів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пересадці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нирки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печінки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кісткового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реакціях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переливання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несумісної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7" descr="http://animals-world.ru/wp-content/uploads/2014/02/perelivanie-kro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786346" cy="3290066"/>
          </a:xfrm>
          <a:prstGeom prst="rect">
            <a:avLst/>
          </a:prstGeom>
          <a:noFill/>
        </p:spPr>
      </p:pic>
      <p:pic>
        <p:nvPicPr>
          <p:cNvPr id="18443" name="Picture 11" descr="http://media-inform.com/pics/dates/09/25/perelivaniye-krov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428736"/>
            <a:ext cx="3286116" cy="3286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184775" cy="796925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Аутоантит</a:t>
            </a:r>
            <a:r>
              <a:rPr lang="uk-UA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іла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5784" y="1357298"/>
            <a:ext cx="4643470" cy="5857916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b="1" i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Аутоантитіла</a:t>
            </a:r>
            <a:r>
              <a:rPr lang="uk-UA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це особливий вид імуноглобулінів, які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“атакують”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органи та тканини власного організму та призводять до порушення їх функцій. Ці антитіла викликають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аутоімунні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захворювання, такі як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вовчанка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розсіяний склероз та ін. 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5" name="Picture 7" descr="http://kpfu.ru/portal/docs/F374524103/antibiotiki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71876"/>
            <a:ext cx="5000628" cy="3286125"/>
          </a:xfrm>
          <a:prstGeom prst="rect">
            <a:avLst/>
          </a:prstGeom>
          <a:noFill/>
        </p:spPr>
      </p:pic>
      <p:pic>
        <p:nvPicPr>
          <p:cNvPr id="2054" name="Picture 6" descr="http://polismed.com/upfiles/other/artgen/132/1829080014190714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357298"/>
            <a:ext cx="2571736" cy="2214554"/>
          </a:xfrm>
          <a:prstGeom prst="rect">
            <a:avLst/>
          </a:prstGeom>
          <a:noFill/>
        </p:spPr>
      </p:pic>
      <p:pic>
        <p:nvPicPr>
          <p:cNvPr id="2056" name="Picture 8" descr="http://k-reflex.ru/pic/photo-blo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08" y="1357298"/>
            <a:ext cx="2428892" cy="2289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aLight">
  <a:themeElements>
    <a:clrScheme name="Биохим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иохим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Биохим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охим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охим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HimiaLight</Template>
  <TotalTime>566</TotalTime>
  <Words>714</Words>
  <Application>Microsoft Office PowerPoint</Application>
  <PresentationFormat>Экран (4:3)</PresentationFormat>
  <Paragraphs>64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HimiaLight</vt:lpstr>
      <vt:lpstr>Презентація на тему  </vt:lpstr>
      <vt:lpstr>Загальна характеристика</vt:lpstr>
      <vt:lpstr>Гемоглобін</vt:lpstr>
      <vt:lpstr>Гемоглобін</vt:lpstr>
      <vt:lpstr>Гемоглобін</vt:lpstr>
      <vt:lpstr>Імуноглобулін (антитіло)</vt:lpstr>
      <vt:lpstr>Імуноглобулін</vt:lpstr>
      <vt:lpstr>Імуноглобулін</vt:lpstr>
      <vt:lpstr>Аутоантитіла</vt:lpstr>
      <vt:lpstr>Інсулін</vt:lpstr>
      <vt:lpstr>Інсулін</vt:lpstr>
      <vt:lpstr>Інсулін</vt:lpstr>
      <vt:lpstr>Інсулін</vt:lpstr>
      <vt:lpstr>Колаген</vt:lpstr>
      <vt:lpstr>Колаген</vt:lpstr>
      <vt:lpstr>Колаген</vt:lpstr>
      <vt:lpstr>Колаген</vt:lpstr>
      <vt:lpstr>Колаген</vt:lpstr>
      <vt:lpstr>Колаген</vt:lpstr>
      <vt:lpstr>Кератини</vt:lpstr>
      <vt:lpstr>Кератини</vt:lpstr>
      <vt:lpstr>Кератини</vt:lpstr>
      <vt:lpstr>Міозин та актин</vt:lpstr>
      <vt:lpstr>Міозин та актин</vt:lpstr>
      <vt:lpstr>Міозин та актин</vt:lpstr>
      <vt:lpstr>Висновок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</dc:title>
  <dc:creator>007</dc:creator>
  <cp:lastModifiedBy>007</cp:lastModifiedBy>
  <cp:revision>122</cp:revision>
  <dcterms:created xsi:type="dcterms:W3CDTF">2015-01-27T16:25:37Z</dcterms:created>
  <dcterms:modified xsi:type="dcterms:W3CDTF">2015-01-28T23:39:38Z</dcterms:modified>
</cp:coreProperties>
</file>